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328" r:id="rId5"/>
    <p:sldId id="259" r:id="rId6"/>
    <p:sldId id="327" r:id="rId7"/>
    <p:sldId id="261" r:id="rId8"/>
    <p:sldId id="263" r:id="rId9"/>
    <p:sldId id="265" r:id="rId10"/>
    <p:sldId id="264" r:id="rId11"/>
    <p:sldId id="322" r:id="rId12"/>
    <p:sldId id="323" r:id="rId13"/>
    <p:sldId id="260" r:id="rId14"/>
    <p:sldId id="324" r:id="rId15"/>
    <p:sldId id="267" r:id="rId16"/>
    <p:sldId id="325" r:id="rId17"/>
    <p:sldId id="266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37"/>
  </p:normalViewPr>
  <p:slideViewPr>
    <p:cSldViewPr snapToGrid="0" snapToObjects="1">
      <p:cViewPr varScale="1">
        <p:scale>
          <a:sx n="81" d="100"/>
          <a:sy n="81" d="100"/>
        </p:scale>
        <p:origin x="1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91DA7-9F7B-F54E-A2FA-A5498E33B8F2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1D440-1935-524E-9A99-FA2DAD2E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1D440-1935-524E-9A99-FA2DAD2EDE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3323645" y="5094578"/>
            <a:ext cx="8258755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478648" y="3606801"/>
            <a:ext cx="10103752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7420-3964-DA49-8F9A-DECA68BC417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EE239E-A430-5A45-86E0-A3B5661032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7420-3964-DA49-8F9A-DECA68BC417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EE239E-A430-5A45-86E0-A3B5661032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9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7420-3964-DA49-8F9A-DECA68BC417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EE239E-A430-5A45-86E0-A3B5661032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7420-3964-DA49-8F9A-DECA68BC417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EE239E-A430-5A45-86E0-A3B5661032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7420-3964-DA49-8F9A-DECA68BC417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EE239E-A430-5A45-86E0-A3B56610327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7420-3964-DA49-8F9A-DECA68BC417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EE239E-A430-5A45-86E0-A3B5661032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7420-3964-DA49-8F9A-DECA68BC417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EE239E-A430-5A45-86E0-A3B5661032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3E97420-3964-DA49-8F9A-DECA68BC417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BEE239E-A430-5A45-86E0-A3B566103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9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CA339E-833D-5D47-AAF6-811C79274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64650"/>
          </a:xfrm>
        </p:spPr>
        <p:txBody>
          <a:bodyPr>
            <a:normAutofit/>
          </a:bodyPr>
          <a:lstStyle/>
          <a:p>
            <a:r>
              <a:rPr lang="en-GB" dirty="0"/>
              <a:t>Christian Poske, AHRC PhD Student</a:t>
            </a:r>
          </a:p>
          <a:p>
            <a:r>
              <a:rPr lang="en-GB" dirty="0"/>
              <a:t>SOAS, University of London &amp; British Library Sound Archive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British and Irish Sound Archives Conference</a:t>
            </a:r>
          </a:p>
          <a:p>
            <a:r>
              <a:rPr lang="en-GB" dirty="0"/>
              <a:t>Aberystwyth, 16-17 November 2018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103EB-98FF-0B45-846C-ECEB5789A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6" y="402336"/>
            <a:ext cx="11704320" cy="31076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200" b="1" dirty="0"/>
              <a:t>A Case Study of the Collaboration</a:t>
            </a:r>
            <a:br>
              <a:rPr lang="en-GB" sz="3200" b="1" dirty="0"/>
            </a:br>
            <a:r>
              <a:rPr lang="en-GB" sz="3200" b="1" dirty="0"/>
              <a:t>between the British Library Sound Archive and</a:t>
            </a:r>
            <a:br>
              <a:rPr lang="en-GB" sz="3200" b="1" dirty="0"/>
            </a:br>
            <a:r>
              <a:rPr lang="en-GB" sz="3200" b="1" dirty="0"/>
              <a:t>the Archives and Research </a:t>
            </a:r>
            <a:r>
              <a:rPr lang="en-GB" sz="3200" b="1" dirty="0" err="1"/>
              <a:t>Center</a:t>
            </a:r>
            <a:r>
              <a:rPr lang="en-GB" sz="3200" b="1" dirty="0"/>
              <a:t> for Ethnomusicology, New Delhi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62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79"/>
    </mc:Choice>
    <mc:Fallback xmlns="">
      <p:transition spd="slow" advTm="337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A848-E8C7-1E48-A1EF-C9E6EAA1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91"/>
            <a:ext cx="10515600" cy="496173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GB" sz="2000" dirty="0"/>
              <a:t>Visit to the Museum of Archaeology and Anthropology, University of Cambridge to meet curators, visit the </a:t>
            </a:r>
            <a:r>
              <a:rPr lang="en-GB" sz="2000" i="1" dirty="0"/>
              <a:t>Another India</a:t>
            </a:r>
            <a:r>
              <a:rPr lang="en-GB" sz="2000" dirty="0"/>
              <a:t> exhibition, and enhance knowledge of relevant collections and curatorial practices</a:t>
            </a:r>
          </a:p>
          <a:p>
            <a:pPr lvl="0">
              <a:lnSpc>
                <a:spcPct val="120000"/>
              </a:lnSpc>
            </a:pPr>
            <a:r>
              <a:rPr lang="en-GB" sz="2000" dirty="0"/>
              <a:t>Visit to the Pitt Rivers Museum, Oxford University, to meet curators and enhance knowledge of relevant collections and curatorial practices</a:t>
            </a:r>
          </a:p>
          <a:p>
            <a:pPr lvl="0">
              <a:lnSpc>
                <a:spcPct val="120000"/>
              </a:lnSpc>
            </a:pPr>
            <a:r>
              <a:rPr lang="en-GB" sz="2000" dirty="0"/>
              <a:t>Blog post about the project by Dr Sangeeta Dutta</a:t>
            </a:r>
            <a:br>
              <a:rPr lang="en-GB" sz="2000" dirty="0"/>
            </a:br>
            <a:r>
              <a:rPr lang="en-GB" sz="2000" dirty="0"/>
              <a:t>published on the British Library Sound &amp; Vision Blog</a:t>
            </a:r>
          </a:p>
          <a:p>
            <a:pPr lvl="0">
              <a:lnSpc>
                <a:spcPct val="120000"/>
              </a:lnSpc>
            </a:pPr>
            <a:r>
              <a:rPr lang="en-GB" sz="2000" dirty="0"/>
              <a:t>Recording of the Week blog post about a shared collection by Christian Poske</a:t>
            </a:r>
            <a:br>
              <a:rPr lang="en-GB" sz="2000" dirty="0"/>
            </a:br>
            <a:r>
              <a:rPr lang="en-GB" sz="2000" dirty="0"/>
              <a:t>published on the British Library Sound &amp; Vision Blog</a:t>
            </a:r>
          </a:p>
          <a:p>
            <a:pPr lvl="0">
              <a:lnSpc>
                <a:spcPct val="120000"/>
              </a:lnSpc>
            </a:pPr>
            <a:r>
              <a:rPr lang="en-GB" sz="1900" dirty="0"/>
              <a:t>Visit to ARCE by Project Supervisor Janet </a:t>
            </a:r>
            <a:r>
              <a:rPr lang="en-GB" sz="1900" dirty="0" err="1"/>
              <a:t>Topp</a:t>
            </a:r>
            <a:r>
              <a:rPr lang="en-GB" sz="1900" dirty="0"/>
              <a:t> </a:t>
            </a:r>
            <a:r>
              <a:rPr lang="en-GB" sz="1900" dirty="0" err="1"/>
              <a:t>Fargion</a:t>
            </a:r>
            <a:r>
              <a:rPr lang="en-GB" sz="1900" dirty="0"/>
              <a:t> included presentation on the historical recordings shared with ARCE during this project, and on the Save our Sounds/ Unlocking our Sound Heritage project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23430-6150-6D41-8367-55904E44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3. Communication and Outreach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0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0FB57B-A9FF-F34C-92C6-1D6693039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66467"/>
          </a:xfrm>
        </p:spPr>
      </p:pic>
    </p:spTree>
    <p:extLst>
      <p:ext uri="{BB962C8B-B14F-4D97-AF65-F5344CB8AC3E}">
        <p14:creationId xmlns:p14="http://schemas.microsoft.com/office/powerpoint/2010/main" val="232647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newspaper&#10;&#10;Description automatically generated">
            <a:extLst>
              <a:ext uri="{FF2B5EF4-FFF2-40B4-BE49-F238E27FC236}">
                <a16:creationId xmlns:a16="http://schemas.microsoft.com/office/drawing/2014/main" id="{6BADD9C8-AB40-9647-9C91-9FBC2BE40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3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C2352D1-12DF-6C44-B1EE-BA17F0635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76966" cy="6858000"/>
          </a:xfrm>
        </p:spPr>
      </p:pic>
    </p:spTree>
    <p:extLst>
      <p:ext uri="{BB962C8B-B14F-4D97-AF65-F5344CB8AC3E}">
        <p14:creationId xmlns:p14="http://schemas.microsoft.com/office/powerpoint/2010/main" val="74432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32ABBB7-DA07-7141-A9E4-5436F9EFD5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5" y="0"/>
            <a:ext cx="1216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5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A848-E8C7-1E48-A1EF-C9E6EAA1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91"/>
            <a:ext cx="10515600" cy="4961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b="1" dirty="0"/>
              <a:t>Internal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Dr Sangeeta Dutta wrote report on the workflow of the Sound Archive’s Unlocking Our Sound Heritage programme for the ARCE</a:t>
            </a:r>
          </a:p>
          <a:p>
            <a:pPr>
              <a:lnSpc>
                <a:spcPct val="120000"/>
              </a:lnSpc>
            </a:pPr>
            <a:r>
              <a:rPr lang="en-GB" sz="2000" dirty="0" err="1"/>
              <a:t>Divya</a:t>
            </a:r>
            <a:r>
              <a:rPr lang="en-GB" sz="2000" dirty="0"/>
              <a:t> Shrivastava wrote report on visit to the Sound Archive for the ARCE 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Christian Poske wrote report on visit to the ARCE for the Sound Archive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dirty="0"/>
              <a:t>External</a:t>
            </a:r>
            <a:endParaRPr lang="en-GB" sz="2000" dirty="0"/>
          </a:p>
          <a:p>
            <a:pPr lvl="0">
              <a:lnSpc>
                <a:spcPct val="120000"/>
              </a:lnSpc>
            </a:pPr>
            <a:r>
              <a:rPr lang="en-GB" sz="2000" dirty="0"/>
              <a:t>Dr Janet </a:t>
            </a:r>
            <a:r>
              <a:rPr lang="en-GB" sz="2000" dirty="0" err="1"/>
              <a:t>Topp</a:t>
            </a:r>
            <a:r>
              <a:rPr lang="en-GB" sz="2000" dirty="0"/>
              <a:t> </a:t>
            </a:r>
            <a:r>
              <a:rPr lang="en-GB" sz="2000" dirty="0" err="1"/>
              <a:t>Fargion</a:t>
            </a:r>
            <a:r>
              <a:rPr lang="en-GB" sz="2000" dirty="0"/>
              <a:t> and British Library Research Development team wrote progress reports for BEIS, with input from project staff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ARCE Director wrote report for the American Institute of Indian Studies</a:t>
            </a:r>
            <a:endParaRPr lang="en-GB" dirty="0"/>
          </a:p>
          <a:p>
            <a:pPr lvl="0"/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23430-6150-6D41-8367-55904E44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4. Review Process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6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A848-E8C7-1E48-A1EF-C9E6EAA1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91"/>
            <a:ext cx="10515600" cy="496173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GB" sz="2000" dirty="0"/>
              <a:t>Assigning tasks according to relevant staff expertise</a:t>
            </a:r>
          </a:p>
          <a:p>
            <a:pPr lvl="0">
              <a:lnSpc>
                <a:spcPct val="120000"/>
              </a:lnSpc>
            </a:pPr>
            <a:r>
              <a:rPr lang="en-GB" sz="2000" dirty="0"/>
              <a:t>One-week exchange visits of Research Interns gave opportunity to understand archival processes and cataloguing systems at the other institution, but too short for deeper engagement with collections</a:t>
            </a:r>
          </a:p>
          <a:p>
            <a:pPr lvl="0">
              <a:lnSpc>
                <a:spcPct val="120000"/>
              </a:lnSpc>
            </a:pPr>
            <a:r>
              <a:rPr lang="en-GB" sz="2000" dirty="0"/>
              <a:t>Differing cataloguing systems complicated the assessment and comparison of partly-congruent collections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Emic and etic perspectives on terminology met during cataloguing, e.g. discussions about the terms “tribe” and “ethnic group”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Cultural differences in internal and external communication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Time schedule of exchange visits had to be revised several times during the project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Other unforeseen impediments due to local risks, e.g. theft</a:t>
            </a:r>
          </a:p>
          <a:p>
            <a:pPr lvl="0"/>
            <a:endParaRPr lang="en-GB" sz="2000" dirty="0"/>
          </a:p>
          <a:p>
            <a:pPr lvl="0"/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23430-6150-6D41-8367-55904E44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5. Challenges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0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A848-E8C7-1E48-A1EF-C9E6EAA1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91"/>
            <a:ext cx="10515600" cy="496173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GB" sz="2000" dirty="0"/>
              <a:t>Overviews of current holdings were updated and shared between Sound Archive and ARCE</a:t>
            </a:r>
          </a:p>
          <a:p>
            <a:pPr lvl="0">
              <a:lnSpc>
                <a:spcPct val="120000"/>
              </a:lnSpc>
            </a:pPr>
            <a:r>
              <a:rPr lang="en-GB" sz="2000" dirty="0"/>
              <a:t>Enhanced catalogue records and metadata at the Sound Archive</a:t>
            </a:r>
          </a:p>
          <a:p>
            <a:pPr lvl="0">
              <a:lnSpc>
                <a:spcPct val="120000"/>
              </a:lnSpc>
            </a:pPr>
            <a:r>
              <a:rPr lang="en-GB" sz="2000" dirty="0"/>
              <a:t>Access copies of three collections of wax cylinder recordings provided to the ARCE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Sharing of documentation of two collections which are held at both Sound Archive and ARCE</a:t>
            </a:r>
          </a:p>
          <a:p>
            <a:pPr lvl="0">
              <a:lnSpc>
                <a:spcPct val="120000"/>
              </a:lnSpc>
            </a:pPr>
            <a:r>
              <a:rPr lang="en-GB" sz="2000" dirty="0"/>
              <a:t>ARCE’s musical instrument database enhanced and shared with the Sound Archive</a:t>
            </a:r>
            <a:br>
              <a:rPr lang="en-GB" sz="2000" dirty="0"/>
            </a:br>
            <a:r>
              <a:rPr lang="en-GB" sz="2000" dirty="0"/>
              <a:t>as a model for instrument classification in the British Library catalogue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Fox Strangways cylinder C72/872, recorded in 1910-11</a:t>
            </a:r>
            <a:br>
              <a:rPr lang="en-GB" sz="2000" dirty="0"/>
            </a:br>
            <a:r>
              <a:rPr lang="en-GB" sz="2000" dirty="0"/>
              <a:t>“</a:t>
            </a:r>
            <a:r>
              <a:rPr lang="en-GB" sz="2000" dirty="0" err="1"/>
              <a:t>Lālishrīta</a:t>
            </a:r>
            <a:r>
              <a:rPr lang="en-GB" sz="2000" dirty="0"/>
              <a:t>” – Tamil Lullaby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23430-6150-6D41-8367-55904E44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6. Outputs and Outcomes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Lalishrita_cut.mp3">
            <a:hlinkClick r:id="" action="ppaction://media"/>
            <a:extLst>
              <a:ext uri="{FF2B5EF4-FFF2-40B4-BE49-F238E27FC236}">
                <a16:creationId xmlns:a16="http://schemas.microsoft.com/office/drawing/2014/main" id="{4F23031A-FC0F-D446-9A6D-BCF956B766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9764" y="5402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86942C-C3B4-AA49-8CA3-861D7DA24136}"/>
              </a:ext>
            </a:extLst>
          </p:cNvPr>
          <p:cNvSpPr txBox="1"/>
          <p:nvPr/>
        </p:nvSpPr>
        <p:spPr>
          <a:xfrm>
            <a:off x="5124505" y="1083533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CA1B8-C1FE-F745-A4FD-1BEECC691119}"/>
              </a:ext>
            </a:extLst>
          </p:cNvPr>
          <p:cNvSpPr txBox="1"/>
          <p:nvPr/>
        </p:nvSpPr>
        <p:spPr>
          <a:xfrm>
            <a:off x="4594713" y="2489424"/>
            <a:ext cx="29444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Christian </a:t>
            </a:r>
            <a:r>
              <a:rPr lang="en-US" sz="2400" dirty="0" err="1"/>
              <a:t>Poske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christian.poske@bl.uk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07746798955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E1D1A1-EB22-5740-AE05-0C83CCCEC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25" y="5576038"/>
            <a:ext cx="2203396" cy="693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EFD301-446B-1A4C-A5D1-4D4C27B02D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392" y="5539462"/>
            <a:ext cx="363750" cy="770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233DB-2371-2F4B-B87F-05BBA52E00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505" y="5576038"/>
            <a:ext cx="2079283" cy="6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1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4E89-7DC5-FB46-97E3-9FB1682E9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</a:t>
            </a:r>
            <a:r>
              <a:rPr lang="en-GB" sz="2400" dirty="0"/>
              <a:t>Archives and Research </a:t>
            </a:r>
            <a:r>
              <a:rPr lang="en-GB" sz="2400" dirty="0" err="1"/>
              <a:t>Center</a:t>
            </a:r>
            <a:r>
              <a:rPr lang="en-GB" sz="2400" dirty="0"/>
              <a:t> for Ethnomusicology, </a:t>
            </a:r>
            <a:r>
              <a:rPr lang="en-US" sz="2400" dirty="0"/>
              <a:t>New Delhi </a:t>
            </a:r>
            <a:r>
              <a:rPr lang="en-GB" sz="2400" dirty="0"/>
              <a:t>(ARCE)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The Project: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dirty="0"/>
              <a:t>Funding and planning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dirty="0" err="1"/>
              <a:t>Realisation</a:t>
            </a:r>
            <a:endParaRPr lang="en-US" dirty="0"/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dirty="0"/>
              <a:t>Communication and Outreach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dirty="0"/>
              <a:t>Review Process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dirty="0"/>
              <a:t>Challenges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en-US" dirty="0"/>
              <a:t>Outputs and Outcomes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66F23E-EC43-9B4C-9A37-CBB717B31D18}"/>
              </a:ext>
            </a:extLst>
          </p:cNvPr>
          <p:cNvSpPr txBox="1">
            <a:spLocks/>
          </p:cNvSpPr>
          <p:nvPr/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en-US" sz="2800" b="1" kern="0" dirty="0"/>
              <a:t>Outline</a:t>
            </a:r>
            <a:r>
              <a:rPr lang="en-US" kern="0" dirty="0"/>
              <a:t/>
            </a:r>
            <a:br>
              <a:rPr lang="en-US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294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88"/>
    </mc:Choice>
    <mc:Fallback xmlns="">
      <p:transition spd="slow" advTm="664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024109-8F18-F74B-B5FB-2F99F21E8DB7}"/>
              </a:ext>
            </a:extLst>
          </p:cNvPr>
          <p:cNvSpPr txBox="1"/>
          <p:nvPr/>
        </p:nvSpPr>
        <p:spPr>
          <a:xfrm>
            <a:off x="430873" y="232574"/>
            <a:ext cx="5120114" cy="98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The Archives and Research Centre</a:t>
            </a:r>
            <a:br>
              <a:rPr lang="en-US" sz="2400" b="1" dirty="0">
                <a:latin typeface="+mj-lt"/>
                <a:ea typeface="+mj-ea"/>
                <a:cs typeface="+mj-cs"/>
              </a:rPr>
            </a:br>
            <a:r>
              <a:rPr lang="en-US" sz="2400" b="1" dirty="0">
                <a:latin typeface="+mj-lt"/>
                <a:ea typeface="+mj-ea"/>
                <a:cs typeface="+mj-cs"/>
              </a:rPr>
              <a:t>for Ethnomusicology, New Delhi (ARCE</a:t>
            </a:r>
            <a:r>
              <a:rPr lang="en-US" sz="2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11" name="Picture 10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3177B60-70AF-2647-8DDF-C1FD14814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01D5EF-1E87-6A41-A493-6F86BFB8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6" y="1606524"/>
            <a:ext cx="7702079" cy="59984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Branch of the American Institute of Indian Studies</a:t>
            </a:r>
            <a:br>
              <a:rPr lang="en-US" sz="2000" dirty="0"/>
            </a:br>
            <a:r>
              <a:rPr lang="en-US" sz="2000" dirty="0"/>
              <a:t>(University of Chicago), member of a consortium</a:t>
            </a:r>
            <a:br>
              <a:rPr lang="en-US" sz="2000" dirty="0"/>
            </a:br>
            <a:r>
              <a:rPr lang="en-US" sz="2000" dirty="0"/>
              <a:t>of 52 major U.S. universities.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Founded in 1982, the ARCE is an extensive</a:t>
            </a:r>
            <a:br>
              <a:rPr lang="en-US" sz="2000" dirty="0"/>
            </a:br>
            <a:r>
              <a:rPr lang="en-US" sz="2000" dirty="0"/>
              <a:t>audiovisual archive of the oral traditions</a:t>
            </a:r>
            <a:br>
              <a:rPr lang="en-US" sz="2000" dirty="0"/>
            </a:br>
            <a:r>
              <a:rPr lang="en-US" sz="2000" dirty="0"/>
              <a:t>and performing arts of India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Serves as a repository for field recordings</a:t>
            </a:r>
            <a:br>
              <a:rPr lang="en-US" sz="2000" dirty="0"/>
            </a:br>
            <a:r>
              <a:rPr lang="en-US" sz="2000" dirty="0"/>
              <a:t> of South Asian and Western scholars.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Collects commercial recordings and copies of recordings</a:t>
            </a:r>
            <a:br>
              <a:rPr lang="en-US" sz="2000" dirty="0"/>
            </a:br>
            <a:r>
              <a:rPr lang="en-US" sz="2000" dirty="0"/>
              <a:t>from collectors' private holdings.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Recordings range from Indian classical music</a:t>
            </a:r>
            <a:br>
              <a:rPr lang="en-US" sz="2000" dirty="0"/>
            </a:br>
            <a:r>
              <a:rPr lang="en-US" sz="2000" dirty="0"/>
              <a:t>to folk and popular genres.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Materials deposited at the ARCE are catalogued</a:t>
            </a:r>
            <a:br>
              <a:rPr lang="en-US" sz="2000" dirty="0"/>
            </a:br>
            <a:r>
              <a:rPr lang="en-US" sz="2000" dirty="0"/>
              <a:t>and made accessible to interested scholars and institutions.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Selected recordings published and distributed globally</a:t>
            </a:r>
            <a:br>
              <a:rPr lang="en-US" sz="2000" dirty="0"/>
            </a:br>
            <a:r>
              <a:rPr lang="en-US" sz="2000" dirty="0"/>
              <a:t>by Smithsonian Folkways</a:t>
            </a:r>
          </a:p>
          <a:p>
            <a:endParaRPr lang="en-US" sz="13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557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26"/>
    </mc:Choice>
    <mc:Fallback xmlns="">
      <p:transition spd="slow" advTm="1149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6773C5-F25F-834F-AF83-F9D4559681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1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A848-E8C7-1E48-A1EF-C9E6EAA1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90"/>
            <a:ext cx="10515600" cy="56046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Project funded by the Rutherford Fund, overseen by the Department for Business, Energy and Industrial Strategy (BEIS)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British Library was approached by the BEIS to propose projects with international partners fitting the remit of the Fund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Planning in October-December 2017: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Project planned and workplans for staff drafted by </a:t>
            </a:r>
            <a:r>
              <a:rPr lang="en-US" sz="2000" dirty="0" err="1"/>
              <a:t>Dr</a:t>
            </a:r>
            <a:r>
              <a:rPr lang="en-US" sz="2000" dirty="0"/>
              <a:t> Janet </a:t>
            </a:r>
            <a:r>
              <a:rPr lang="en-US" sz="2000" dirty="0" err="1"/>
              <a:t>Topp</a:t>
            </a:r>
            <a:r>
              <a:rPr lang="en-US" sz="2000" dirty="0"/>
              <a:t> </a:t>
            </a:r>
            <a:r>
              <a:rPr lang="en-US" sz="2000" dirty="0" err="1"/>
              <a:t>Fargion</a:t>
            </a:r>
            <a:r>
              <a:rPr lang="en-US" sz="2000" dirty="0"/>
              <a:t>, Lead Curator of World and Traditional Music at the Sound Archive, and </a:t>
            </a:r>
            <a:r>
              <a:rPr lang="en-US" sz="2000" dirty="0" err="1"/>
              <a:t>Dr</a:t>
            </a:r>
            <a:r>
              <a:rPr lang="en-US" sz="2000" dirty="0"/>
              <a:t> Shubha Chaudhuri, Director of the ARCE. Partner institution involved in planning process from the beginning.</a:t>
            </a:r>
            <a:br>
              <a:rPr lang="en-US" sz="2000" dirty="0"/>
            </a:br>
            <a:r>
              <a:rPr lang="en-US" sz="2000" dirty="0"/>
              <a:t>- Proposal for project of four months duration drafted and submitted to the BEIS by the </a:t>
            </a:r>
            <a:r>
              <a:rPr lang="en-GB" sz="2000" dirty="0"/>
              <a:t>Research Development team of the </a:t>
            </a:r>
            <a:r>
              <a:rPr lang="en-US" sz="2000" dirty="0"/>
              <a:t>British Library</a:t>
            </a: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/>
              <a:t>Project took place in March-June 2018; apart from </a:t>
            </a:r>
            <a:r>
              <a:rPr lang="en-US" sz="2000" dirty="0"/>
              <a:t>Project Supervisors,</a:t>
            </a:r>
            <a:r>
              <a:rPr lang="en-GB" sz="2000" dirty="0"/>
              <a:t> involved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GB" sz="2000" dirty="0"/>
              <a:t>- one Research Fellow: ARCE staff at the British Library Sound Archive for 4 months</a:t>
            </a:r>
            <a:br>
              <a:rPr lang="en-GB" sz="2000" dirty="0"/>
            </a:br>
            <a:r>
              <a:rPr lang="en-GB" sz="2000" dirty="0"/>
              <a:t>- one Research Intern at the British Library Sound Archive</a:t>
            </a:r>
            <a:br>
              <a:rPr lang="en-GB" sz="2000" dirty="0"/>
            </a:br>
            <a:r>
              <a:rPr lang="en-GB" sz="2000" dirty="0"/>
              <a:t>- one Research Intern at the ARCE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23430-6150-6D41-8367-55904E44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1. Funding and planning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08"/>
    </mc:Choice>
    <mc:Fallback xmlns="">
      <p:transition spd="slow" advTm="14890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D38BC15-B966-AC47-A64F-9CD63A85F0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307" y="-2"/>
            <a:ext cx="5143501" cy="6858002"/>
          </a:xfrm>
          <a:prstGeom prst="rect">
            <a:avLst/>
          </a:prstGeom>
        </p:spPr>
      </p:pic>
      <p:pic>
        <p:nvPicPr>
          <p:cNvPr id="5" name="Picture 4" descr="Dr Janet Topp Fargion with Divya Shrivastava and Christian Poske&#10;">
            <a:extLst>
              <a:ext uri="{FF2B5EF4-FFF2-40B4-BE49-F238E27FC236}">
                <a16:creationId xmlns:a16="http://schemas.microsoft.com/office/drawing/2014/main" id="{53D51836-8416-7B4F-90E3-C365A7A2C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94" y="-126124"/>
            <a:ext cx="7248806" cy="54366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4DBE0-1546-CC46-909B-081B4F49ECD3}"/>
              </a:ext>
            </a:extLst>
          </p:cNvPr>
          <p:cNvSpPr txBox="1"/>
          <p:nvPr/>
        </p:nvSpPr>
        <p:spPr>
          <a:xfrm>
            <a:off x="5049648" y="5326099"/>
            <a:ext cx="7035897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The team at the British Library Sound Archive</a:t>
            </a:r>
          </a:p>
          <a:p>
            <a:pPr>
              <a:lnSpc>
                <a:spcPct val="120000"/>
              </a:lnSpc>
            </a:pPr>
            <a:r>
              <a:rPr lang="en-US" dirty="0"/>
              <a:t>Left: </a:t>
            </a:r>
            <a:r>
              <a:rPr lang="en-US" dirty="0" err="1"/>
              <a:t>Dr</a:t>
            </a:r>
            <a:r>
              <a:rPr lang="en-US" dirty="0"/>
              <a:t> Sangeeta Dutta (Research Fellow)</a:t>
            </a:r>
          </a:p>
          <a:p>
            <a:pPr>
              <a:lnSpc>
                <a:spcPct val="120000"/>
              </a:lnSpc>
            </a:pPr>
            <a:r>
              <a:rPr lang="en-US" dirty="0"/>
              <a:t>Top: Christian Poske (Sound Archive Research Intern), </a:t>
            </a:r>
            <a:r>
              <a:rPr lang="en-US" dirty="0" err="1"/>
              <a:t>Dr</a:t>
            </a:r>
            <a:r>
              <a:rPr lang="en-US" dirty="0"/>
              <a:t> Janet </a:t>
            </a:r>
            <a:r>
              <a:rPr lang="en-US" dirty="0" err="1"/>
              <a:t>Topp</a:t>
            </a:r>
            <a:r>
              <a:rPr lang="en-US" dirty="0"/>
              <a:t> </a:t>
            </a:r>
            <a:r>
              <a:rPr lang="en-US" dirty="0" err="1"/>
              <a:t>Fargion</a:t>
            </a:r>
            <a:r>
              <a:rPr lang="en-US" dirty="0"/>
              <a:t> (Project Supervisor), </a:t>
            </a:r>
            <a:r>
              <a:rPr lang="en-GB" dirty="0" err="1"/>
              <a:t>Divya</a:t>
            </a:r>
            <a:r>
              <a:rPr lang="en-GB" dirty="0"/>
              <a:t> Shrivastava (ARCE Research Intern)</a:t>
            </a:r>
            <a:r>
              <a:rPr lang="en-US" dirty="0"/>
              <a:t>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71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08"/>
    </mc:Choice>
    <mc:Fallback xmlns="">
      <p:transition spd="slow" advTm="1489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A848-E8C7-1E48-A1EF-C9E6EAA1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090"/>
            <a:ext cx="10515600" cy="5604669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GB" sz="2000" b="1" dirty="0"/>
              <a:t>Dr Sangeeta Dutta (Research Fellow)</a:t>
            </a:r>
            <a:br>
              <a:rPr lang="en-GB" sz="2000" b="1" dirty="0"/>
            </a:br>
            <a:endParaRPr lang="en-GB" sz="2000" b="1" dirty="0"/>
          </a:p>
          <a:p>
            <a:pPr>
              <a:lnSpc>
                <a:spcPct val="120000"/>
              </a:lnSpc>
            </a:pPr>
            <a:r>
              <a:rPr lang="en-GB" sz="2000" dirty="0"/>
              <a:t>Research into South Asian </a:t>
            </a:r>
            <a:r>
              <a:rPr lang="en-GB" sz="2000" dirty="0" err="1"/>
              <a:t>audiovisual</a:t>
            </a:r>
            <a:r>
              <a:rPr lang="en-GB" sz="2000" dirty="0"/>
              <a:t> collections at the Sound Archive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Training and job shadowing to understand workflows at the British Library Sound Archive, particularly those relating to current major digitisation programme Save Our Sounds/ Unlocking Our Sound Heritage (UOSH)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Creation of collection preparation documents for 11 collections of South Asian content, which are to be digitised as part of the UOSH programme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Preparation of collection lists for those collections, including the intellectual groupings of recordings within collections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Cataloguing of British Library World and Traditional Music collections 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Networking visits to related institutions and exhibitions in and around London and meetings with scholars, archivists, museum curators, and ethnomusicologists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AAE316-FBE1-C649-BB91-CE9B5795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2. </a:t>
            </a:r>
            <a:r>
              <a:rPr lang="en-US" sz="2800" b="1" dirty="0" err="1"/>
              <a:t>Realisation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16"/>
    </mc:Choice>
    <mc:Fallback xmlns="">
      <p:transition spd="slow" advTm="941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A848-E8C7-1E48-A1EF-C9E6EAA1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803"/>
            <a:ext cx="10515600" cy="4961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b="1" dirty="0"/>
              <a:t>Christian Poske (Sound Archive Research Intern)</a:t>
            </a:r>
            <a:br>
              <a:rPr lang="en-GB" sz="2000" b="1" dirty="0"/>
            </a:br>
            <a:r>
              <a:rPr lang="en-GB" sz="2000" b="1" dirty="0"/>
              <a:t>and </a:t>
            </a:r>
            <a:r>
              <a:rPr lang="en-GB" sz="2000" b="1" dirty="0" err="1"/>
              <a:t>Divya</a:t>
            </a:r>
            <a:r>
              <a:rPr lang="en-GB" sz="2000" b="1" dirty="0"/>
              <a:t> Shrivastava (ARCE Research Intern)</a:t>
            </a:r>
            <a:br>
              <a:rPr lang="en-GB" sz="2000" b="1" dirty="0"/>
            </a:b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/>
              <a:t>Research into South Asian </a:t>
            </a:r>
            <a:r>
              <a:rPr lang="en-GB" sz="2000" dirty="0" err="1"/>
              <a:t>audiovisual</a:t>
            </a:r>
            <a:r>
              <a:rPr lang="en-GB" sz="2000" dirty="0"/>
              <a:t> collections at the Sound Archive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Cataloguing of World and Traditional Music collections at the Sound Archive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Preparation of recordings to be shared between the British Library and ARCE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Exchange of information relating to the collections at the two institutions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Exchange of information around respective cataloguing formats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Development of a model for the classification and cataloguing of musical instruments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Knowledge exchange visits to ARCE and British Library to understand workflows and get training in the archival processes of the other institution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23430-6150-6D41-8367-55904E44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2. </a:t>
            </a:r>
            <a:r>
              <a:rPr lang="en-US" sz="2800" b="1" dirty="0" err="1"/>
              <a:t>Realisation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50973D-80FF-2D41-94F5-9421C531998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"/>
    </mc:Choice>
    <mc:Fallback xmlns="">
      <p:transition spd="slow" advTm="15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247B0D-F109-5642-BD9E-60D6C89FA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63858"/>
            <a:ext cx="12191999" cy="8605315"/>
          </a:xfrm>
        </p:spPr>
      </p:pic>
    </p:spTree>
    <p:extLst>
      <p:ext uri="{BB962C8B-B14F-4D97-AF65-F5344CB8AC3E}">
        <p14:creationId xmlns:p14="http://schemas.microsoft.com/office/powerpoint/2010/main" val="25103673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12ECAC2-77D7-F644-88A6-3A0BF9754A34}" vid="{A6383855-E034-EB46-9304-9E892B0E21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rings</Template>
  <TotalTime>453</TotalTime>
  <Words>461</Words>
  <Application>Microsoft Office PowerPoint</Application>
  <PresentationFormat>Widescreen</PresentationFormat>
  <Paragraphs>86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Custom Theme</vt:lpstr>
      <vt:lpstr>A Case Study of the Collaboration between the British Library Sound Archive and the Archives and Research Center for Ethnomusicology, New Delhi </vt:lpstr>
      <vt:lpstr>PowerPoint Presentation</vt:lpstr>
      <vt:lpstr>PowerPoint Presentation</vt:lpstr>
      <vt:lpstr>PowerPoint Presentation</vt:lpstr>
      <vt:lpstr>1. Funding and planning </vt:lpstr>
      <vt:lpstr>PowerPoint Presentation</vt:lpstr>
      <vt:lpstr>2. Realisation </vt:lpstr>
      <vt:lpstr>2. Realisation </vt:lpstr>
      <vt:lpstr>PowerPoint Presentation</vt:lpstr>
      <vt:lpstr>3. Communication and Outreach </vt:lpstr>
      <vt:lpstr>PowerPoint Presentation</vt:lpstr>
      <vt:lpstr>PowerPoint Presentation</vt:lpstr>
      <vt:lpstr>PowerPoint Presentation</vt:lpstr>
      <vt:lpstr>PowerPoint Presentation</vt:lpstr>
      <vt:lpstr>4. Review Process </vt:lpstr>
      <vt:lpstr>5. Challenges </vt:lpstr>
      <vt:lpstr>6. Outputs and Outcomes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Study of the Collaboration between the British Library Sound Archive and the Archives and Research Center for Ethnomusicology, New Delhi</dc:title>
  <dc:creator>Microsoft Office User</dc:creator>
  <cp:lastModifiedBy>Ranft, Richard</cp:lastModifiedBy>
  <cp:revision>49</cp:revision>
  <dcterms:created xsi:type="dcterms:W3CDTF">2018-11-10T14:15:44Z</dcterms:created>
  <dcterms:modified xsi:type="dcterms:W3CDTF">2018-11-29T17:17:58Z</dcterms:modified>
</cp:coreProperties>
</file>